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56" r:id="rId4"/>
    <p:sldId id="257" r:id="rId5"/>
    <p:sldId id="258" r:id="rId6"/>
    <p:sldId id="259" r:id="rId7"/>
    <p:sldId id="260" r:id="rId8"/>
    <p:sldId id="276" r:id="rId9"/>
    <p:sldId id="261" r:id="rId10"/>
    <p:sldId id="277" r:id="rId11"/>
    <p:sldId id="278" r:id="rId12"/>
    <p:sldId id="279" r:id="rId13"/>
    <p:sldId id="280" r:id="rId14"/>
    <p:sldId id="281" r:id="rId15"/>
    <p:sldId id="282" r:id="rId16"/>
    <p:sldId id="283" r:id="rId17"/>
    <p:sldId id="262" r:id="rId18"/>
    <p:sldId id="263" r:id="rId19"/>
    <p:sldId id="264" r:id="rId20"/>
    <p:sldId id="265" r:id="rId21"/>
    <p:sldId id="266" r:id="rId22"/>
    <p:sldId id="284" r:id="rId23"/>
    <p:sldId id="285" r:id="rId24"/>
    <p:sldId id="286" r:id="rId25"/>
    <p:sldId id="267" r:id="rId26"/>
    <p:sldId id="287" r:id="rId27"/>
    <p:sldId id="268" r:id="rId28"/>
    <p:sldId id="288" r:id="rId29"/>
    <p:sldId id="289" r:id="rId30"/>
    <p:sldId id="273" r:id="rId31"/>
    <p:sldId id="274" r:id="rId32"/>
    <p:sldId id="275" r:id="rId33"/>
    <p:sldId id="269" r:id="rId34"/>
    <p:sldId id="270" r:id="rId35"/>
    <p:sldId id="271" r:id="rId36"/>
    <p:sldId id="272" r:id="rId3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3" d="100"/>
          <a:sy n="73" d="100"/>
        </p:scale>
        <p:origin x="-126" y="-6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C79AB-8553-4F0C-8291-6908A0E25513}" type="datetimeFigureOut">
              <a:rPr lang="ru-RU" smtClean="0"/>
              <a:t>01.12.2022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848C8-16B2-4374-B343-C3895CD2DA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7258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C79AB-8553-4F0C-8291-6908A0E25513}" type="datetimeFigureOut">
              <a:rPr lang="ru-RU" smtClean="0"/>
              <a:t>01.12.2022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848C8-16B2-4374-B343-C3895CD2DA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01843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C79AB-8553-4F0C-8291-6908A0E25513}" type="datetimeFigureOut">
              <a:rPr lang="ru-RU" smtClean="0"/>
              <a:t>01.12.2022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848C8-16B2-4374-B343-C3895CD2DA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77835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50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02390-B2F2-44FE-A78F-0D3DE571336F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01.12.2022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9E0BD-A59D-4D4B-9DDA-D205B5A6BDF4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11" y="3132290"/>
            <a:ext cx="9567135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48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02390-B2F2-44FE-A78F-0D3DE571336F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01.12.2022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9E0BD-A59D-4D4B-9DDA-D205B5A6BDF4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6680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9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5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02390-B2F2-44FE-A78F-0D3DE571336F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01.12.2022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9E0BD-A59D-4D4B-9DDA-D205B5A6BDF4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3945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02390-B2F2-44FE-A78F-0D3DE571336F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01.12.2022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9E0BD-A59D-4D4B-9DDA-D205B5A6BDF4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277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02390-B2F2-44FE-A78F-0D3DE571336F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01.12.2022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9E0BD-A59D-4D4B-9DDA-D205B5A6BDF4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48534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02390-B2F2-44FE-A78F-0D3DE571336F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01.12.2022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9E0BD-A59D-4D4B-9DDA-D205B5A6BDF4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327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02390-B2F2-44FE-A78F-0D3DE571336F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01.12.2022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9E0BD-A59D-4D4B-9DDA-D205B5A6BDF4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5430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7" y="2209805"/>
            <a:ext cx="4848113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90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6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02390-B2F2-44FE-A78F-0D3DE571336F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01.12.2022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9E0BD-A59D-4D4B-9DDA-D205B5A6BDF4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6638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C79AB-8553-4F0C-8291-6908A0E25513}" type="datetimeFigureOut">
              <a:rPr lang="ru-RU" smtClean="0"/>
              <a:t>01.12.2022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848C8-16B2-4374-B343-C3895CD2DA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39209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02390-B2F2-44FE-A78F-0D3DE571336F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01.12.2022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9E0BD-A59D-4D4B-9DDA-D205B5A6BDF4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22089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02390-B2F2-44FE-A78F-0D3DE571336F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01.12.2022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9E0BD-A59D-4D4B-9DDA-D205B5A6BDF4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556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22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4" y="731524"/>
            <a:ext cx="6439049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02390-B2F2-44FE-A78F-0D3DE571336F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01.12.2022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9E0BD-A59D-4D4B-9DDA-D205B5A6BDF4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027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6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02390-B2F2-44FE-A78F-0D3DE571336F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01.12.2022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9E0BD-A59D-4D4B-9DDA-D205B5A6BDF4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09" y="3132290"/>
            <a:ext cx="9567135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908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02390-B2F2-44FE-A78F-0D3DE571336F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01.12.2022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9E0BD-A59D-4D4B-9DDA-D205B5A6BDF4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42943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7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4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02390-B2F2-44FE-A78F-0D3DE571336F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01.12.2022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9E0BD-A59D-4D4B-9DDA-D205B5A6BDF4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75171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02390-B2F2-44FE-A78F-0D3DE571336F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01.12.2022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9E0BD-A59D-4D4B-9DDA-D205B5A6BDF4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7513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02390-B2F2-44FE-A78F-0D3DE571336F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01.12.2022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9E0BD-A59D-4D4B-9DDA-D205B5A6BDF4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29693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02390-B2F2-44FE-A78F-0D3DE571336F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01.12.2022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9E0BD-A59D-4D4B-9DDA-D205B5A6BDF4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624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02390-B2F2-44FE-A78F-0D3DE571336F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01.12.2022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9E0BD-A59D-4D4B-9DDA-D205B5A6BDF4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099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C79AB-8553-4F0C-8291-6908A0E25513}" type="datetimeFigureOut">
              <a:rPr lang="ru-RU" smtClean="0"/>
              <a:t>01.12.2022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848C8-16B2-4374-B343-C3895CD2DA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4544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4" y="2209801"/>
            <a:ext cx="4848113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8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4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02390-B2F2-44FE-A78F-0D3DE571336F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01.12.2022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9E0BD-A59D-4D4B-9DDA-D205B5A6BDF4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2709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02390-B2F2-44FE-A78F-0D3DE571336F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01.12.2022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9E0BD-A59D-4D4B-9DDA-D205B5A6BDF4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94391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02390-B2F2-44FE-A78F-0D3DE571336F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01.12.2022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9E0BD-A59D-4D4B-9DDA-D205B5A6BDF4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532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18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1" y="731520"/>
            <a:ext cx="6439049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02390-B2F2-44FE-A78F-0D3DE571336F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01.12.2022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9E0BD-A59D-4D4B-9DDA-D205B5A6BDF4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7226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C79AB-8553-4F0C-8291-6908A0E25513}" type="datetimeFigureOut">
              <a:rPr lang="ru-RU" smtClean="0"/>
              <a:t>01.12.2022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848C8-16B2-4374-B343-C3895CD2DA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795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C79AB-8553-4F0C-8291-6908A0E25513}" type="datetimeFigureOut">
              <a:rPr lang="ru-RU" smtClean="0"/>
              <a:t>01.12.2022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848C8-16B2-4374-B343-C3895CD2DA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40946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C79AB-8553-4F0C-8291-6908A0E25513}" type="datetimeFigureOut">
              <a:rPr lang="ru-RU" smtClean="0"/>
              <a:t>01.12.2022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848C8-16B2-4374-B343-C3895CD2DA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9331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C79AB-8553-4F0C-8291-6908A0E25513}" type="datetimeFigureOut">
              <a:rPr lang="ru-RU" smtClean="0"/>
              <a:t>01.12.2022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848C8-16B2-4374-B343-C3895CD2DA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96696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C79AB-8553-4F0C-8291-6908A0E25513}" type="datetimeFigureOut">
              <a:rPr lang="ru-RU" smtClean="0"/>
              <a:t>01.12.2022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848C8-16B2-4374-B343-C3895CD2DA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7804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C79AB-8553-4F0C-8291-6908A0E25513}" type="datetimeFigureOut">
              <a:rPr lang="ru-RU" smtClean="0"/>
              <a:t>01.12.2022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848C8-16B2-4374-B343-C3895CD2DA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1824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C79AB-8553-4F0C-8291-6908A0E25513}" type="datetimeFigureOut">
              <a:rPr lang="ru-RU" smtClean="0"/>
              <a:t>01.12.2022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48C8-16B2-4374-B343-C3895CD2DA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7465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5" y="4372168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5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7D02390-B2F2-44FE-A78F-0D3DE571336F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01.12.2022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2" y="6172205"/>
            <a:ext cx="447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5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589E0BD-A59D-4D4B-9DDA-D205B5A6BDF4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690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3" y="4372168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7D02390-B2F2-44FE-A78F-0D3DE571336F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01.12.2022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589E0BD-A59D-4D4B-9DDA-D205B5A6BDF4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9608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508005"/>
            <a:ext cx="9144000" cy="673099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Государственная регистрация недвижимости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1473200"/>
            <a:ext cx="9144000" cy="3784600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08950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56412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75963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76028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64526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09620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83657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654175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/>
              <a:t>К компетенции органа регистрации прав при осуществлении им государственного кадастрового учета и государственной регистрации прав относятся:</a:t>
            </a:r>
            <a:br>
              <a:rPr lang="ru-RU" sz="3200" b="1" dirty="0"/>
            </a:b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8300" y="1778000"/>
            <a:ext cx="11506200" cy="488950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dirty="0"/>
              <a:t>1) прием заявления о государственном кадастровом учете и (или) государственной регистрации прав и прилагаемых к нему документов;</a:t>
            </a:r>
          </a:p>
          <a:p>
            <a:pPr algn="just"/>
            <a:r>
              <a:rPr lang="ru-RU" dirty="0"/>
              <a:t>2) проверка действительности поданных заявителем документов и наличия соответствующих прав у подготовившего документ лица или органа власти;</a:t>
            </a:r>
          </a:p>
          <a:p>
            <a:pPr algn="just"/>
            <a:r>
              <a:rPr lang="ru-RU" dirty="0"/>
              <a:t>3) проверка наличия ранее зарегистрированных и ранее заявленных прав;</a:t>
            </a:r>
          </a:p>
          <a:p>
            <a:pPr algn="just"/>
            <a:r>
              <a:rPr lang="ru-RU" dirty="0"/>
              <a:t>4) государственный кадастровый учет и государственная регистрация прав;</a:t>
            </a:r>
          </a:p>
          <a:p>
            <a:pPr algn="just"/>
            <a:r>
              <a:rPr lang="ru-RU" dirty="0"/>
              <a:t>5) выдача документов, подтверждающих осуществление государственного кадастрового учета и (или) государственной регистрации прав;</a:t>
            </a:r>
          </a:p>
          <a:p>
            <a:pPr algn="just"/>
            <a:r>
              <a:rPr lang="ru-RU" dirty="0"/>
              <a:t>6) ведение Единого государственного реестра недвижимости и предоставление сведений, содержащихся в нем;</a:t>
            </a:r>
          </a:p>
          <a:p>
            <a:pPr algn="just"/>
            <a:r>
              <a:rPr lang="ru-RU" dirty="0"/>
              <a:t>7) принятие на учет в порядке, установленном органом нормативно-правового регулирования, бесхозяйных недвижимых вещей;</a:t>
            </a:r>
          </a:p>
          <a:p>
            <a:pPr algn="just"/>
            <a:r>
              <a:rPr lang="ru-RU" dirty="0"/>
              <a:t>8) иные полномочия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78222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15904"/>
            <a:ext cx="10515600" cy="850899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/>
              <a:t>Единый государственный реестр недвижимости состоит из: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3702" y="1181100"/>
            <a:ext cx="11468100" cy="5384800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ru-RU" dirty="0" smtClean="0"/>
              <a:t>1) реестра объектов недвижимости (далее также - кадастр недвижимости);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 smtClean="0"/>
              <a:t>2</a:t>
            </a:r>
            <a:r>
              <a:rPr lang="ru-RU" dirty="0"/>
              <a:t>) реестра прав, ограничений прав и обременений недвижимого имущества (далее также - реестр прав на недвижимость);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/>
              <a:t>3) реестра сведений о границах зон с особыми условиями использования территорий, территориальных зон, границах публичных </a:t>
            </a:r>
            <a:r>
              <a:rPr lang="ru-RU" dirty="0" smtClean="0"/>
              <a:t>сервитутов и пр.</a:t>
            </a:r>
            <a:endParaRPr lang="ru-RU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/>
              <a:t>4) реестровых дел;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/>
              <a:t>5) кадастровых карт;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/>
              <a:t>6) книг учета </a:t>
            </a:r>
            <a:r>
              <a:rPr lang="ru-RU" dirty="0" smtClean="0"/>
              <a:t>документов;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 smtClean="0"/>
              <a:t>7) перечней координат пунктов геодезической основы в местных системах координат, установленных в отношении кадастровых округов. 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ru-RU" sz="3200" dirty="0"/>
          </a:p>
          <a:p>
            <a:pPr>
              <a:buFont typeface="Wingdings" panose="05000000000000000000" pitchFamily="2" charset="2"/>
              <a:buChar char="Ø"/>
            </a:pP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8832922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03204"/>
            <a:ext cx="10515600" cy="952499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Кадастр </a:t>
            </a:r>
            <a:r>
              <a:rPr lang="ru-RU" b="1" dirty="0" smtClean="0"/>
              <a:t>недвижимости (ст. 8)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952500"/>
            <a:ext cx="11023600" cy="5702300"/>
          </a:xfrm>
        </p:spPr>
        <p:txBody>
          <a:bodyPr>
            <a:normAutofit/>
          </a:bodyPr>
          <a:lstStyle/>
          <a:p>
            <a:r>
              <a:rPr lang="ru-RU" dirty="0"/>
              <a:t>В кадастр недвижимости вносятся следующие основные сведения об объекте недвижимости:</a:t>
            </a:r>
          </a:p>
          <a:p>
            <a:pPr marL="0" indent="0">
              <a:buNone/>
            </a:pPr>
            <a:r>
              <a:rPr lang="ru-RU" dirty="0"/>
              <a:t>1) вид объекта недвижимости (земельный участок, здание, сооружение, помещение, </a:t>
            </a:r>
            <a:r>
              <a:rPr lang="ru-RU" dirty="0" err="1"/>
              <a:t>машино</a:t>
            </a:r>
            <a:r>
              <a:rPr lang="ru-RU" dirty="0"/>
              <a:t>-место, объект незавершенного строительства, единый недвижимый комплекс, предприятие как имущественный комплекс или иной вид);</a:t>
            </a:r>
          </a:p>
          <a:p>
            <a:pPr marL="0" indent="0">
              <a:buNone/>
            </a:pPr>
            <a:r>
              <a:rPr lang="ru-RU" dirty="0" smtClean="0"/>
              <a:t>2</a:t>
            </a:r>
            <a:r>
              <a:rPr lang="ru-RU" dirty="0"/>
              <a:t>) кадастровый номер объекта недвижимости и дата его присвоения;</a:t>
            </a:r>
          </a:p>
          <a:p>
            <a:pPr marL="0" indent="0">
              <a:buNone/>
            </a:pPr>
            <a:r>
              <a:rPr lang="ru-RU" dirty="0"/>
              <a:t>3) описание местоположения объекта недвижимости;</a:t>
            </a:r>
          </a:p>
          <a:p>
            <a:pPr marL="0" indent="0">
              <a:buNone/>
            </a:pPr>
            <a:r>
              <a:rPr lang="ru-RU" dirty="0"/>
              <a:t>4) ранее присвоенный государственный учетный </a:t>
            </a:r>
            <a:r>
              <a:rPr lang="ru-RU" dirty="0" smtClean="0"/>
              <a:t>номер</a:t>
            </a:r>
          </a:p>
          <a:p>
            <a:pPr marL="0" indent="0">
              <a:buNone/>
            </a:pPr>
            <a:r>
              <a:rPr lang="ru-RU" dirty="0" smtClean="0"/>
              <a:t>5) площадь</a:t>
            </a:r>
            <a:r>
              <a:rPr lang="ru-RU" dirty="0"/>
              <a:t>, если объектом недвижимости является земельный участок, здание, помещение или </a:t>
            </a:r>
            <a:r>
              <a:rPr lang="ru-RU" dirty="0" err="1" smtClean="0"/>
              <a:t>машино</a:t>
            </a:r>
            <a:r>
              <a:rPr lang="ru-RU" dirty="0" smtClean="0"/>
              <a:t>-место и пр. </a:t>
            </a:r>
            <a:endParaRPr lang="ru-RU" dirty="0"/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68955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79057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Реестр прав на </a:t>
            </a:r>
            <a:r>
              <a:rPr lang="ru-RU" b="1" dirty="0" smtClean="0"/>
              <a:t>недвижимость (ст. 9)</a:t>
            </a:r>
            <a:r>
              <a:rPr lang="ru-RU" dirty="0"/>
              <a:t/>
            </a:r>
            <a:br>
              <a:rPr lang="ru-RU" dirty="0"/>
            </a:b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1802" y="1155700"/>
            <a:ext cx="11468100" cy="5499100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1) вид вещного права, номер регистрации и дата государственной регистрации права;</a:t>
            </a:r>
          </a:p>
          <a:p>
            <a:r>
              <a:rPr lang="ru-RU" dirty="0"/>
              <a:t>2) сведения о лице, за которым зарегистрировано право на объект недвижимости, записи о предыдущих правообладателях, </a:t>
            </a:r>
            <a:endParaRPr lang="ru-RU" dirty="0" smtClean="0"/>
          </a:p>
          <a:p>
            <a:r>
              <a:rPr lang="ru-RU" dirty="0" smtClean="0"/>
              <a:t>3</a:t>
            </a:r>
            <a:r>
              <a:rPr lang="ru-RU" dirty="0"/>
              <a:t>) сведения об основании возникновения, изменения, перехода и прекращения права на объект недвижимости;</a:t>
            </a:r>
          </a:p>
          <a:p>
            <a:r>
              <a:rPr lang="ru-RU" dirty="0"/>
              <a:t>4) вид зарегистрированного ограничения права или обременения объекта недвижимости, номер регистрации и дата государственной регистрации таких ограничения или обременения;</a:t>
            </a:r>
          </a:p>
          <a:p>
            <a:r>
              <a:rPr lang="ru-RU" dirty="0"/>
              <a:t>5) сведения о лицах, в пользу которых установлены ограничения права или обременения объекта </a:t>
            </a:r>
            <a:r>
              <a:rPr lang="ru-RU" dirty="0" smtClean="0"/>
              <a:t>недвижимости;</a:t>
            </a:r>
          </a:p>
          <a:p>
            <a:r>
              <a:rPr lang="ru-RU" dirty="0"/>
              <a:t>6) основания возникновения, изменения, прекращения ограничений права или обременений объекта недвижимости;</a:t>
            </a:r>
          </a:p>
          <a:p>
            <a:r>
              <a:rPr lang="ru-RU" dirty="0"/>
              <a:t>7) реквизиты, существенные условия сделки или сделок.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07135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65087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Основания государственного кадастрового учета и государственной регистрации прав</a:t>
            </a:r>
            <a:r>
              <a:rPr lang="ru-RU" dirty="0"/>
              <a:t/>
            </a:r>
            <a:br>
              <a:rPr lang="ru-RU" dirty="0"/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9102" y="1320800"/>
            <a:ext cx="11442700" cy="5321300"/>
          </a:xfrm>
        </p:spPr>
        <p:txBody>
          <a:bodyPr>
            <a:noAutofit/>
          </a:bodyPr>
          <a:lstStyle/>
          <a:p>
            <a:pPr algn="just"/>
            <a:r>
              <a:rPr lang="ru-RU" dirty="0"/>
              <a:t>1) акты, изданные органами государственной власти или органами местного самоуправления в рамках их компетенции </a:t>
            </a:r>
            <a:r>
              <a:rPr lang="ru-RU" dirty="0" smtClean="0"/>
              <a:t>и </a:t>
            </a:r>
            <a:r>
              <a:rPr lang="ru-RU" dirty="0"/>
              <a:t>устанавливающие наличие, возникновение, переход, прекращение права или ограничение права и обременение объекта недвижимости;</a:t>
            </a:r>
          </a:p>
          <a:p>
            <a:pPr algn="just"/>
            <a:r>
              <a:rPr lang="ru-RU" dirty="0"/>
              <a:t>2) договоры и другие сделки в отношении недвижимого имущества, </a:t>
            </a:r>
            <a:endParaRPr lang="ru-RU" dirty="0" smtClean="0"/>
          </a:p>
          <a:p>
            <a:pPr algn="just"/>
            <a:r>
              <a:rPr lang="ru-RU" dirty="0" smtClean="0"/>
              <a:t>3</a:t>
            </a:r>
            <a:r>
              <a:rPr lang="ru-RU" dirty="0"/>
              <a:t>) акты (свидетельства) о приватизации жилых помещений, </a:t>
            </a:r>
            <a:endParaRPr lang="ru-RU" dirty="0" smtClean="0"/>
          </a:p>
          <a:p>
            <a:pPr algn="just"/>
            <a:r>
              <a:rPr lang="ru-RU" dirty="0" smtClean="0"/>
              <a:t>4</a:t>
            </a:r>
            <a:r>
              <a:rPr lang="ru-RU" dirty="0"/>
              <a:t>) свидетельства о праве на наследство;</a:t>
            </a:r>
          </a:p>
          <a:p>
            <a:pPr algn="just"/>
            <a:r>
              <a:rPr lang="ru-RU" dirty="0"/>
              <a:t>5) вступившие в законную силу судебные акты;</a:t>
            </a:r>
          </a:p>
          <a:p>
            <a:pPr algn="just"/>
            <a:r>
              <a:rPr lang="ru-RU" dirty="0"/>
              <a:t>6) акты (свидетельства) о правах на недвижимое имущество, </a:t>
            </a:r>
            <a:endParaRPr lang="ru-RU" dirty="0" smtClean="0"/>
          </a:p>
          <a:p>
            <a:pPr algn="just"/>
            <a:r>
              <a:rPr lang="ru-RU" dirty="0" smtClean="0"/>
              <a:t>7</a:t>
            </a:r>
            <a:r>
              <a:rPr lang="ru-RU" dirty="0"/>
              <a:t>) межевой план, технический план или акт обследования, </a:t>
            </a:r>
          </a:p>
        </p:txBody>
      </p:sp>
    </p:spTree>
    <p:extLst>
      <p:ext uri="{BB962C8B-B14F-4D97-AF65-F5344CB8AC3E}">
        <p14:creationId xmlns:p14="http://schemas.microsoft.com/office/powerpoint/2010/main" val="22044835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333375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965203"/>
            <a:ext cx="10515600" cy="5211763"/>
          </a:xfrm>
        </p:spPr>
        <p:txBody>
          <a:bodyPr/>
          <a:lstStyle/>
          <a:p>
            <a:pPr algn="just"/>
            <a:r>
              <a:rPr lang="ru-RU" sz="4400" dirty="0"/>
              <a:t>Федеральный закон от 13.07.2015 N </a:t>
            </a:r>
            <a:r>
              <a:rPr lang="ru-RU" sz="4400" dirty="0" smtClean="0"/>
              <a:t>218 ФЗ (ред</a:t>
            </a:r>
            <a:r>
              <a:rPr lang="ru-RU" sz="4400" dirty="0"/>
              <a:t>. от </a:t>
            </a:r>
            <a:r>
              <a:rPr lang="ru-RU" sz="4400" dirty="0" smtClean="0"/>
              <a:t>20</a:t>
            </a:r>
            <a:r>
              <a:rPr lang="ru-RU" sz="4400" dirty="0" smtClean="0"/>
              <a:t>.10.2022</a:t>
            </a:r>
            <a:r>
              <a:rPr lang="ru-RU" sz="4400" dirty="0" smtClean="0"/>
              <a:t>)</a:t>
            </a:r>
          </a:p>
          <a:p>
            <a:pPr marL="0" indent="0" algn="just">
              <a:buNone/>
            </a:pPr>
            <a:r>
              <a:rPr lang="ru-RU" sz="4400" b="1" dirty="0" smtClean="0"/>
              <a:t>«О государственной регистрации недвижимости»</a:t>
            </a:r>
          </a:p>
          <a:p>
            <a:pPr marL="0" indent="0" algn="just">
              <a:buNone/>
            </a:pPr>
            <a:endParaRPr lang="ru-RU" sz="44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18645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29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51671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17059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33658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409575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/>
              <a:t>Сроки и дата осуществления государственного кадастрового учета и государственной регистрации прав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889004"/>
            <a:ext cx="10515600" cy="5287963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ru-RU" dirty="0" smtClean="0"/>
              <a:t> </a:t>
            </a:r>
            <a:r>
              <a:rPr lang="ru-RU" sz="3600" b="1" dirty="0"/>
              <a:t>десять рабочих дней </a:t>
            </a:r>
            <a:r>
              <a:rPr lang="ru-RU" sz="3600" dirty="0"/>
              <a:t>с даты приема органом регистрации прав заявления на осуществление государственного кадастрового учета и государственной регистрации прав и прилагаемых к нему документов;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sz="3600" dirty="0" smtClean="0"/>
              <a:t> </a:t>
            </a:r>
            <a:r>
              <a:rPr lang="ru-RU" sz="3600" b="1" dirty="0"/>
              <a:t>двенадцать рабочих дней </a:t>
            </a:r>
            <a:r>
              <a:rPr lang="ru-RU" sz="3600" dirty="0"/>
              <a:t>с даты приема многофункциональным центром заявления на осуществление государственного кадастрового учета и государственной регистрации прав и прилагаемых к нему </a:t>
            </a:r>
            <a:r>
              <a:rPr lang="ru-RU" sz="3600" dirty="0" smtClean="0"/>
              <a:t>документов.</a:t>
            </a:r>
            <a:endParaRPr lang="ru-RU" sz="36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40456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73141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498475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130304"/>
            <a:ext cx="10515600" cy="5046663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ru-RU" dirty="0" smtClean="0"/>
              <a:t> </a:t>
            </a:r>
            <a:r>
              <a:rPr lang="ru-RU" sz="3600" dirty="0" smtClean="0"/>
              <a:t>Датой </a:t>
            </a:r>
            <a:r>
              <a:rPr lang="ru-RU" sz="3600" b="1" dirty="0"/>
              <a:t>государственной регистрации прав </a:t>
            </a:r>
            <a:r>
              <a:rPr lang="ru-RU" sz="3600" dirty="0"/>
              <a:t>является дата внесения в Единый государственный реестр недвижимости записи о соответствующем праве, об ограничении права или обременении объекта недвижимости.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sz="3600" dirty="0" smtClean="0"/>
              <a:t> Датой </a:t>
            </a:r>
            <a:r>
              <a:rPr lang="ru-RU" sz="3600" b="1" dirty="0"/>
              <a:t>государственного кадастрового учета</a:t>
            </a:r>
            <a:r>
              <a:rPr lang="ru-RU" sz="3600" dirty="0"/>
              <a:t> является дата внесения в Единый государственный реестр недвижимости записи об объекте недвижимости.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24787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89286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92339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396" y="29940"/>
            <a:ext cx="12048661" cy="48705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750"/>
              </a:spcBef>
            </a:pPr>
            <a:r>
              <a:rPr lang="ru-RU" b="1" dirty="0">
                <a:solidFill>
                  <a:srgbClr val="000000"/>
                </a:solidFill>
                <a:latin typeface="Georgia"/>
                <a:ea typeface="Times New Roman"/>
                <a:cs typeface="Times New Roman"/>
              </a:rPr>
              <a:t>ПЕРЕЧЕНЬ ДОКУМЕНТОВ, ПРЕДСТАВЛЯЕМЫХ ДЛЯ ГОСУДАРСТВЕННОЙ РЕГИСТРАЦИИ ДОГОВОРА КУПЛИ - ПРОДАЖИ (МЕНЫ, ДАРЕНИЯ) ЗЕМЕЛЬНОГО УЧАСТКА</a:t>
            </a:r>
            <a:endParaRPr lang="ru-RU" sz="28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marL="342900" indent="-342900">
              <a:lnSpc>
                <a:spcPct val="115000"/>
              </a:lnSpc>
              <a:buSzPts val="1000"/>
              <a:buFont typeface="Wingdings"/>
              <a:buChar char=""/>
              <a:tabLst>
                <a:tab pos="457200" algn="l"/>
              </a:tabLs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заявление о государственной регистрации</a:t>
            </a:r>
            <a:endParaRPr lang="ru-RU" sz="28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5000"/>
              </a:lnSpc>
              <a:buSzPts val="1000"/>
              <a:buFont typeface="Wingdings"/>
              <a:buChar char=""/>
              <a:tabLst>
                <a:tab pos="457200" algn="l"/>
              </a:tabLs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документ, удостоверяющий личность заявителя</a:t>
            </a:r>
            <a:endParaRPr lang="ru-RU" sz="28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5000"/>
              </a:lnSpc>
              <a:buSzPts val="1000"/>
              <a:buFont typeface="Wingdings"/>
              <a:buChar char=""/>
              <a:tabLst>
                <a:tab pos="457200" algn="l"/>
              </a:tabLs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нотариально удостоверенная доверенность (в случае, если заявитель является доверенным лицом)</a:t>
            </a:r>
            <a:endParaRPr lang="ru-RU" sz="28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5000"/>
              </a:lnSpc>
              <a:buSzPts val="1000"/>
              <a:buFont typeface="Wingdings"/>
              <a:buChar char=""/>
              <a:tabLst>
                <a:tab pos="457200" algn="l"/>
              </a:tabLs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платежный документ о внесении платы за государственную регистрацию (подлинник и копия)</a:t>
            </a:r>
            <a:endParaRPr lang="ru-RU" sz="28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5000"/>
              </a:lnSpc>
              <a:buSzPts val="1000"/>
              <a:buFont typeface="Wingdings"/>
              <a:buChar char=""/>
              <a:tabLst>
                <a:tab pos="457200" algn="l"/>
              </a:tabLs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удостоверенный органом кадастрового учета план земельного участка (выписка из кадастрового плана земельного участка)</a:t>
            </a:r>
            <a:endParaRPr lang="ru-RU" sz="28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5000"/>
              </a:lnSpc>
              <a:buSzPts val="1000"/>
              <a:buFont typeface="Wingdings"/>
              <a:buChar char=""/>
              <a:tabLst>
                <a:tab pos="457200" algn="l"/>
              </a:tabLs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документы, представляемые продавцом и покупателем:</a:t>
            </a:r>
            <a:endParaRPr lang="ru-RU" sz="28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15000"/>
              </a:lnSpc>
              <a:buSzPts val="1000"/>
              <a:buFont typeface="Wingdings"/>
              <a:buChar char=""/>
              <a:tabLst>
                <a:tab pos="914400" algn="l"/>
              </a:tabLs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договор (совершенный в простой письменной форме или нотариально удостоверенный)</a:t>
            </a:r>
            <a:endParaRPr lang="ru-RU" sz="28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15000"/>
              </a:lnSpc>
              <a:buSzPts val="1000"/>
              <a:buFont typeface="Wingdings"/>
              <a:buChar char=""/>
              <a:tabLst>
                <a:tab pos="914400" algn="l"/>
              </a:tabLs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согласие супруга (супруги) на совершение сделки (нотариально удостоверенное)</a:t>
            </a:r>
            <a:endParaRPr lang="ru-RU" sz="28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5000"/>
              </a:lnSpc>
              <a:buSzPts val="1000"/>
              <a:buFont typeface="Wingdings"/>
              <a:buChar char=""/>
              <a:tabLst>
                <a:tab pos="457200" algn="l"/>
              </a:tabLs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документы, представляемые только продавцом:</a:t>
            </a:r>
            <a:endParaRPr lang="ru-RU" sz="28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15000"/>
              </a:lnSpc>
              <a:buSzPts val="1000"/>
              <a:buFont typeface="Wingdings"/>
              <a:buChar char=""/>
              <a:tabLst>
                <a:tab pos="914400" algn="l"/>
              </a:tabLs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документ, подтверждающий права на земельный участок, являющийся предметом договора</a:t>
            </a:r>
            <a:endParaRPr lang="ru-RU" sz="28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15000"/>
              </a:lnSpc>
              <a:buSzPts val="1000"/>
              <a:buFont typeface="Wingdings"/>
              <a:buChar char=""/>
              <a:tabLst>
                <a:tab pos="914400" algn="l"/>
              </a:tabLs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свидетельство о государственной регистрации права</a:t>
            </a:r>
            <a:endParaRPr lang="ru-RU" sz="28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15000"/>
              </a:lnSpc>
              <a:buSzPts val="1000"/>
              <a:buFont typeface="Wingdings"/>
              <a:buChar char=""/>
              <a:tabLst>
                <a:tab pos="914400" algn="l"/>
              </a:tabLs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согласие залогодержателя на сделку, если отчуждаемый земельный участок обременен залогом</a:t>
            </a:r>
            <a:endParaRPr lang="ru-RU" sz="28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7521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0193" y="0"/>
            <a:ext cx="11952651" cy="4911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750"/>
              </a:spcBef>
            </a:pPr>
            <a:r>
              <a:rPr lang="ru-RU" b="1" dirty="0">
                <a:solidFill>
                  <a:srgbClr val="000000"/>
                </a:solidFill>
                <a:latin typeface="Georgia"/>
                <a:ea typeface="Times New Roman"/>
                <a:cs typeface="Times New Roman"/>
              </a:rPr>
              <a:t>ПЕРЕЧЕНЬ ДОКУМЕНТОВ, ПРЕДСТАВЛЯЕМЫХ ДЛЯ ГОСУДАРСТВЕННОЙ РЕГИСТРАЦИИ ВЕЩНЫХ ПРАВ НА ЗЕМЕЛЬНЫЙ УЧАСТОК, ПРЕДОСТАВЛЕННЫЙ ИЗ СОСТАВА ЗЕМЕЛЬ, НАХОДЯЩИХСЯ В ГОСУДАРСТВЕННОЙ ИЛИ МУНИЦИПАЛЬНОЙ СОБСТВЕННОСТИ</a:t>
            </a:r>
            <a:endParaRPr lang="ru-RU" sz="28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marL="342900" indent="-342900">
              <a:lnSpc>
                <a:spcPct val="115000"/>
              </a:lnSpc>
              <a:spcAft>
                <a:spcPts val="375"/>
              </a:spcAft>
              <a:buSzPts val="1000"/>
              <a:buFont typeface="Wingdings"/>
              <a:buChar char=""/>
              <a:tabLst>
                <a:tab pos="457200" algn="l"/>
              </a:tabLst>
            </a:pPr>
            <a:r>
              <a:rPr lang="ru-RU" dirty="0">
                <a:solidFill>
                  <a:srgbClr val="000000"/>
                </a:solidFill>
                <a:latin typeface="Georgia"/>
                <a:ea typeface="Times New Roman"/>
                <a:cs typeface="Times New Roman"/>
              </a:rPr>
              <a:t>заявление о государственной регистрации</a:t>
            </a:r>
            <a:endParaRPr lang="ru-RU" sz="28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marL="342900" indent="-342900">
              <a:lnSpc>
                <a:spcPct val="115000"/>
              </a:lnSpc>
              <a:spcAft>
                <a:spcPts val="375"/>
              </a:spcAft>
              <a:buSzPts val="1000"/>
              <a:buFont typeface="Wingdings"/>
              <a:buChar char=""/>
              <a:tabLst>
                <a:tab pos="457200" algn="l"/>
              </a:tabLst>
            </a:pPr>
            <a:r>
              <a:rPr lang="ru-RU" dirty="0">
                <a:solidFill>
                  <a:srgbClr val="000000"/>
                </a:solidFill>
                <a:latin typeface="Georgia"/>
                <a:ea typeface="Times New Roman"/>
                <a:cs typeface="Times New Roman"/>
              </a:rPr>
              <a:t>документ, удостоверяющий личность заявителя</a:t>
            </a:r>
            <a:endParaRPr lang="ru-RU" sz="28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marL="342900" indent="-342900">
              <a:lnSpc>
                <a:spcPct val="115000"/>
              </a:lnSpc>
              <a:spcAft>
                <a:spcPts val="375"/>
              </a:spcAft>
              <a:buSzPts val="1000"/>
              <a:buFont typeface="Wingdings"/>
              <a:buChar char=""/>
              <a:tabLst>
                <a:tab pos="457200" algn="l"/>
              </a:tabLst>
            </a:pPr>
            <a:r>
              <a:rPr lang="ru-RU" dirty="0">
                <a:solidFill>
                  <a:srgbClr val="000000"/>
                </a:solidFill>
                <a:latin typeface="Georgia"/>
                <a:ea typeface="Times New Roman"/>
                <a:cs typeface="Times New Roman"/>
              </a:rPr>
              <a:t>нотариально удостоверенная доверенность (в случае, если заявитель является доверенным лицом)</a:t>
            </a:r>
            <a:endParaRPr lang="ru-RU" sz="28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marL="342900" indent="-342900">
              <a:lnSpc>
                <a:spcPct val="115000"/>
              </a:lnSpc>
              <a:spcAft>
                <a:spcPts val="375"/>
              </a:spcAft>
              <a:buSzPts val="1000"/>
              <a:buFont typeface="Wingdings"/>
              <a:buChar char=""/>
              <a:tabLst>
                <a:tab pos="457200" algn="l"/>
              </a:tabLst>
            </a:pPr>
            <a:r>
              <a:rPr lang="ru-RU" dirty="0">
                <a:solidFill>
                  <a:srgbClr val="000000"/>
                </a:solidFill>
                <a:latin typeface="Georgia"/>
                <a:ea typeface="Times New Roman"/>
                <a:cs typeface="Times New Roman"/>
              </a:rPr>
              <a:t>платежный документ о внесении платы за государственную регистрацию (подлинник и копия)</a:t>
            </a:r>
            <a:endParaRPr lang="ru-RU" sz="28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marL="342900" indent="-342900">
              <a:lnSpc>
                <a:spcPct val="115000"/>
              </a:lnSpc>
              <a:spcAft>
                <a:spcPts val="375"/>
              </a:spcAft>
              <a:buSzPts val="1000"/>
              <a:buFont typeface="Wingdings"/>
              <a:buChar char=""/>
              <a:tabLst>
                <a:tab pos="457200" algn="l"/>
              </a:tabLst>
            </a:pPr>
            <a:r>
              <a:rPr lang="ru-RU" dirty="0">
                <a:solidFill>
                  <a:srgbClr val="000000"/>
                </a:solidFill>
                <a:latin typeface="Georgia"/>
                <a:ea typeface="Times New Roman"/>
                <a:cs typeface="Times New Roman"/>
              </a:rPr>
              <a:t>удостоверенный органом кадастрового учета план земельного участка (выписка из кадастрового плана земельного участка)</a:t>
            </a:r>
            <a:endParaRPr lang="ru-RU" sz="28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marL="342900" indent="-342900">
              <a:lnSpc>
                <a:spcPct val="115000"/>
              </a:lnSpc>
              <a:spcAft>
                <a:spcPts val="375"/>
              </a:spcAft>
              <a:buSzPts val="1000"/>
              <a:buFont typeface="Wingdings"/>
              <a:buChar char=""/>
              <a:tabLst>
                <a:tab pos="457200" algn="l"/>
              </a:tabLst>
            </a:pPr>
            <a:r>
              <a:rPr lang="ru-RU" dirty="0">
                <a:solidFill>
                  <a:srgbClr val="000000"/>
                </a:solidFill>
                <a:latin typeface="Georgia"/>
                <a:ea typeface="Times New Roman"/>
                <a:cs typeface="Times New Roman"/>
              </a:rPr>
              <a:t>постановление (решение, распоряжение) органа государственной власти или органа местного самоуправления вступившее в законную силу решение суда</a:t>
            </a:r>
            <a:endParaRPr lang="ru-RU" sz="28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marL="342900" indent="-342900">
              <a:lnSpc>
                <a:spcPct val="115000"/>
              </a:lnSpc>
              <a:spcAft>
                <a:spcPts val="375"/>
              </a:spcAft>
              <a:buSzPts val="1000"/>
              <a:buFont typeface="Wingdings"/>
              <a:buChar char=""/>
              <a:tabLst>
                <a:tab pos="457200" algn="l"/>
              </a:tabLst>
            </a:pPr>
            <a:r>
              <a:rPr lang="ru-RU" dirty="0">
                <a:solidFill>
                  <a:srgbClr val="000000"/>
                </a:solidFill>
                <a:latin typeface="Georgia"/>
                <a:ea typeface="Times New Roman"/>
                <a:cs typeface="Times New Roman"/>
              </a:rPr>
              <a:t>протокол о результатах торгов</a:t>
            </a:r>
            <a:endParaRPr lang="ru-RU" sz="28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marL="342900" indent="-342900">
              <a:lnSpc>
                <a:spcPct val="115000"/>
              </a:lnSpc>
              <a:spcAft>
                <a:spcPts val="375"/>
              </a:spcAft>
              <a:buSzPts val="1000"/>
              <a:buFont typeface="Wingdings"/>
              <a:buChar char=""/>
              <a:tabLst>
                <a:tab pos="457200" algn="l"/>
              </a:tabLst>
            </a:pPr>
            <a:r>
              <a:rPr lang="ru-RU" dirty="0">
                <a:solidFill>
                  <a:srgbClr val="000000"/>
                </a:solidFill>
                <a:latin typeface="Georgia"/>
                <a:ea typeface="Times New Roman"/>
                <a:cs typeface="Times New Roman"/>
              </a:rPr>
              <a:t>заключенный в соответствии с протоколом о результатах торгов договор купли-продажи земельного участка (в случае приобретения земельного участка на торгах)</a:t>
            </a:r>
            <a:endParaRPr lang="ru-RU" sz="28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573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422275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Предмет регулирования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003300"/>
            <a:ext cx="10515600" cy="5588000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ru-RU" sz="3200" dirty="0" smtClean="0"/>
              <a:t>осуществление </a:t>
            </a:r>
            <a:r>
              <a:rPr lang="ru-RU" sz="3200" dirty="0"/>
              <a:t>на территории Российской Федерации государственной регистрации прав на недвижимое имущество и сделок с </a:t>
            </a:r>
            <a:r>
              <a:rPr lang="ru-RU" sz="3200" dirty="0" smtClean="0"/>
              <a:t>ним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3200" dirty="0"/>
              <a:t>о</a:t>
            </a:r>
            <a:r>
              <a:rPr lang="ru-RU" sz="3200" dirty="0" smtClean="0"/>
              <a:t>существление государственного </a:t>
            </a:r>
            <a:r>
              <a:rPr lang="ru-RU" sz="3200" dirty="0"/>
              <a:t>кадастрового учета недвижимого имущества, подлежащего такому учету </a:t>
            </a:r>
            <a:endParaRPr lang="ru-RU" sz="3200" dirty="0" smtClean="0"/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3200" dirty="0" smtClean="0"/>
              <a:t>ведение </a:t>
            </a:r>
            <a:r>
              <a:rPr lang="ru-RU" sz="3200" dirty="0"/>
              <a:t>Единого государственного реестра недвижимости и </a:t>
            </a:r>
            <a:r>
              <a:rPr lang="ru-RU" sz="3200" dirty="0" smtClean="0"/>
              <a:t>предоставление </a:t>
            </a:r>
            <a:r>
              <a:rPr lang="ru-RU" sz="3200" dirty="0"/>
              <a:t>предусмотренных </a:t>
            </a:r>
            <a:r>
              <a:rPr lang="ru-RU" sz="3200" dirty="0" smtClean="0"/>
              <a:t>федеральным </a:t>
            </a:r>
            <a:r>
              <a:rPr lang="ru-RU" sz="3200" dirty="0"/>
              <a:t>законом сведений, содержащихся в Едином государственном реестре недвижимости.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dirty="0"/>
          </a:p>
          <a:p>
            <a:pPr>
              <a:buFont typeface="Wingdings" panose="05000000000000000000" pitchFamily="2" charset="2"/>
              <a:buChar char="Ø"/>
            </a:pPr>
            <a:endParaRPr lang="ru-RU" dirty="0"/>
          </a:p>
          <a:p>
            <a:pPr>
              <a:buFont typeface="Wingdings" panose="05000000000000000000" pitchFamily="2" charset="2"/>
              <a:buChar char="Ø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56255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3339" y="3"/>
            <a:ext cx="12048661" cy="51891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750"/>
              </a:spcBef>
            </a:pPr>
            <a:r>
              <a:rPr lang="ru-RU" b="1" dirty="0">
                <a:solidFill>
                  <a:srgbClr val="000000"/>
                </a:solidFill>
                <a:latin typeface="Georgia"/>
                <a:ea typeface="Times New Roman"/>
                <a:cs typeface="Times New Roman"/>
              </a:rPr>
              <a:t>ПЕРЕЧЕНЬ ДОКУМЕНТОВ, ПРЕДСТАВЛЯЕМЫХ ДЛЯ ГОСУДАРСТВЕННОЙ РЕГИСТРАЦИИ ДОГОВОРА О ЗАЛОГЕ ЗЕМЕЛЬНОГО УЧАСТКА</a:t>
            </a:r>
            <a:endParaRPr lang="ru-RU" sz="28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marL="342900" indent="-342900">
              <a:lnSpc>
                <a:spcPct val="115000"/>
              </a:lnSpc>
              <a:buSzPts val="1000"/>
              <a:buFont typeface="Wingdings"/>
              <a:buChar char=""/>
              <a:tabLst>
                <a:tab pos="457200" algn="l"/>
              </a:tabLst>
            </a:pPr>
            <a:r>
              <a:rPr lang="ru-RU" dirty="0">
                <a:solidFill>
                  <a:srgbClr val="000000"/>
                </a:solidFill>
                <a:latin typeface="Georgia"/>
                <a:ea typeface="Times New Roman"/>
                <a:cs typeface="Times New Roman"/>
              </a:rPr>
              <a:t>заявление о государственной регистрации права</a:t>
            </a:r>
            <a:endParaRPr lang="ru-RU" sz="28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marL="342900" indent="-342900">
              <a:lnSpc>
                <a:spcPct val="115000"/>
              </a:lnSpc>
              <a:buSzPts val="1000"/>
              <a:buFont typeface="Wingdings"/>
              <a:buChar char=""/>
              <a:tabLst>
                <a:tab pos="457200" algn="l"/>
              </a:tabLst>
            </a:pPr>
            <a:r>
              <a:rPr lang="ru-RU" dirty="0">
                <a:solidFill>
                  <a:srgbClr val="000000"/>
                </a:solidFill>
                <a:latin typeface="Georgia"/>
                <a:ea typeface="Times New Roman"/>
                <a:cs typeface="Times New Roman"/>
              </a:rPr>
              <a:t>документ, удостоверяющий личность заявителя либо его представителя (при наличии нотариально удостоверенной доверенности)</a:t>
            </a:r>
            <a:endParaRPr lang="ru-RU" sz="28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marL="342900" indent="-342900">
              <a:lnSpc>
                <a:spcPct val="115000"/>
              </a:lnSpc>
              <a:buSzPts val="1000"/>
              <a:buFont typeface="Wingdings"/>
              <a:buChar char=""/>
              <a:tabLst>
                <a:tab pos="457200" algn="l"/>
              </a:tabLst>
            </a:pPr>
            <a:r>
              <a:rPr lang="ru-RU" dirty="0">
                <a:solidFill>
                  <a:srgbClr val="000000"/>
                </a:solidFill>
                <a:latin typeface="Georgia"/>
                <a:ea typeface="Times New Roman"/>
                <a:cs typeface="Times New Roman"/>
              </a:rPr>
              <a:t>платежный документ о внесении платы за государственную регистрацию (подлинник и копия)</a:t>
            </a:r>
            <a:endParaRPr lang="ru-RU" sz="28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marL="342900" indent="-342900">
              <a:lnSpc>
                <a:spcPct val="115000"/>
              </a:lnSpc>
              <a:buSzPts val="1000"/>
              <a:buFont typeface="Wingdings"/>
              <a:buChar char=""/>
              <a:tabLst>
                <a:tab pos="457200" algn="l"/>
              </a:tabLst>
            </a:pPr>
            <a:r>
              <a:rPr lang="ru-RU" dirty="0">
                <a:solidFill>
                  <a:srgbClr val="000000"/>
                </a:solidFill>
                <a:latin typeface="Georgia"/>
                <a:ea typeface="Times New Roman"/>
                <a:cs typeface="Times New Roman"/>
              </a:rPr>
              <a:t>удостоверенный органом кадастрового учета план земельного участка (выписка из кадастрового плана земельного участка)</a:t>
            </a:r>
            <a:endParaRPr lang="ru-RU" sz="28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marL="342900" indent="-342900">
              <a:lnSpc>
                <a:spcPct val="115000"/>
              </a:lnSpc>
              <a:buSzPts val="1000"/>
              <a:buFont typeface="Wingdings"/>
              <a:buChar char=""/>
              <a:tabLst>
                <a:tab pos="457200" algn="l"/>
              </a:tabLst>
            </a:pPr>
            <a:r>
              <a:rPr lang="ru-RU" dirty="0">
                <a:solidFill>
                  <a:srgbClr val="000000"/>
                </a:solidFill>
                <a:latin typeface="Georgia"/>
                <a:ea typeface="Times New Roman"/>
                <a:cs typeface="Times New Roman"/>
              </a:rPr>
              <a:t>документы, представляемые залогодателем и залогодержателем:</a:t>
            </a:r>
            <a:endParaRPr lang="ru-RU" sz="28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marL="742950" lvl="1" indent="-285750">
              <a:lnSpc>
                <a:spcPct val="115000"/>
              </a:lnSpc>
              <a:buSzPts val="1000"/>
              <a:buFont typeface="Wingdings"/>
              <a:buChar char=""/>
              <a:tabLst>
                <a:tab pos="914400" algn="l"/>
              </a:tabLst>
            </a:pPr>
            <a:r>
              <a:rPr lang="ru-RU" dirty="0">
                <a:solidFill>
                  <a:srgbClr val="000000"/>
                </a:solidFill>
                <a:latin typeface="Georgia"/>
                <a:ea typeface="Times New Roman"/>
                <a:cs typeface="Times New Roman"/>
              </a:rPr>
              <a:t>договор залога земельного участка (нотариально удостоверенный)</a:t>
            </a:r>
            <a:endParaRPr lang="ru-RU" sz="28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marL="342900" indent="-342900">
              <a:lnSpc>
                <a:spcPct val="115000"/>
              </a:lnSpc>
              <a:buSzPts val="1000"/>
              <a:buFont typeface="Wingdings"/>
              <a:buChar char=""/>
              <a:tabLst>
                <a:tab pos="457200" algn="l"/>
              </a:tabLst>
            </a:pPr>
            <a:r>
              <a:rPr lang="ru-RU" dirty="0">
                <a:solidFill>
                  <a:srgbClr val="000000"/>
                </a:solidFill>
                <a:latin typeface="Georgia"/>
                <a:ea typeface="Times New Roman"/>
                <a:cs typeface="Times New Roman"/>
              </a:rPr>
              <a:t>документы, представляемые только залогодателем:</a:t>
            </a:r>
            <a:endParaRPr lang="ru-RU" sz="28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marL="742950" lvl="1" indent="-285750">
              <a:lnSpc>
                <a:spcPct val="115000"/>
              </a:lnSpc>
              <a:buSzPts val="1000"/>
              <a:buFont typeface="Wingdings"/>
              <a:buChar char=""/>
              <a:tabLst>
                <a:tab pos="914400" algn="l"/>
              </a:tabLst>
            </a:pPr>
            <a:r>
              <a:rPr lang="ru-RU" dirty="0">
                <a:solidFill>
                  <a:srgbClr val="000000"/>
                </a:solidFill>
                <a:latin typeface="Georgia"/>
                <a:ea typeface="Times New Roman"/>
                <a:cs typeface="Times New Roman"/>
              </a:rPr>
              <a:t>документ, подтверждающий права на земельный участок, являющийся предметом договора, со штампом о государственной регистрации права</a:t>
            </a:r>
            <a:endParaRPr lang="ru-RU" sz="28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marL="742950" lvl="1" indent="-285750">
              <a:lnSpc>
                <a:spcPct val="115000"/>
              </a:lnSpc>
              <a:buSzPts val="1000"/>
              <a:buFont typeface="Wingdings"/>
              <a:buChar char=""/>
              <a:tabLst>
                <a:tab pos="914400" algn="l"/>
              </a:tabLst>
            </a:pPr>
            <a:r>
              <a:rPr lang="ru-RU" dirty="0">
                <a:solidFill>
                  <a:srgbClr val="000000"/>
                </a:solidFill>
                <a:latin typeface="Georgia"/>
                <a:ea typeface="Times New Roman"/>
                <a:cs typeface="Times New Roman"/>
              </a:rPr>
              <a:t>свидетельство о государственной регистрации права собственности либо аренды земельного участка</a:t>
            </a:r>
            <a:endParaRPr lang="ru-RU" sz="28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marL="742950" lvl="1" indent="-285750">
              <a:lnSpc>
                <a:spcPct val="115000"/>
              </a:lnSpc>
              <a:buSzPts val="1000"/>
              <a:buFont typeface="Wingdings"/>
              <a:buChar char=""/>
              <a:tabLst>
                <a:tab pos="914400" algn="l"/>
              </a:tabLst>
            </a:pPr>
            <a:r>
              <a:rPr lang="ru-RU" dirty="0">
                <a:solidFill>
                  <a:srgbClr val="000000"/>
                </a:solidFill>
                <a:latin typeface="Georgia"/>
                <a:ea typeface="Times New Roman"/>
                <a:cs typeface="Times New Roman"/>
              </a:rPr>
              <a:t>документы, названные в договоре в качестве приложения (кредитный договор и др.)</a:t>
            </a:r>
            <a:endParaRPr lang="ru-RU" sz="28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marL="742950" lvl="1" indent="-285750">
              <a:lnSpc>
                <a:spcPct val="115000"/>
              </a:lnSpc>
              <a:buSzPts val="1000"/>
              <a:buFont typeface="Wingdings"/>
              <a:buChar char=""/>
              <a:tabLst>
                <a:tab pos="914400" algn="l"/>
              </a:tabLst>
            </a:pPr>
            <a:r>
              <a:rPr lang="ru-RU" dirty="0">
                <a:solidFill>
                  <a:srgbClr val="000000"/>
                </a:solidFill>
                <a:latin typeface="Georgia"/>
                <a:ea typeface="Times New Roman"/>
                <a:cs typeface="Times New Roman"/>
              </a:rPr>
              <a:t>платежный документ об оплате государственной пошлины в местный бюджет (подлинник и копия)</a:t>
            </a:r>
            <a:endParaRPr lang="ru-RU" sz="28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43557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92101"/>
            <a:ext cx="10515600" cy="7112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/>
              <a:t>Землеустройство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219200"/>
            <a:ext cx="10515600" cy="5422900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3200" dirty="0"/>
              <a:t>Федеральный закон от 18.06.2001 N </a:t>
            </a:r>
            <a:r>
              <a:rPr lang="ru-RU" sz="3200" dirty="0" smtClean="0"/>
              <a:t>78-ФЗ (ред</a:t>
            </a:r>
            <a:r>
              <a:rPr lang="ru-RU" sz="3200" dirty="0"/>
              <a:t>. от </a:t>
            </a:r>
            <a:r>
              <a:rPr lang="ru-RU" sz="3200" dirty="0" smtClean="0"/>
              <a:t>30.12.2021 г.) «О землеустройстве»</a:t>
            </a:r>
            <a:endParaRPr lang="ru-RU" sz="3200" dirty="0"/>
          </a:p>
          <a:p>
            <a:pPr marL="0" indent="0" algn="just">
              <a:buNone/>
            </a:pPr>
            <a:r>
              <a:rPr lang="ru-RU" sz="3200" b="1" dirty="0" smtClean="0"/>
              <a:t>Землеустройство</a:t>
            </a:r>
            <a:r>
              <a:rPr lang="ru-RU" sz="3200" dirty="0" smtClean="0"/>
              <a:t> </a:t>
            </a:r>
            <a:r>
              <a:rPr lang="ru-RU" sz="3200" dirty="0"/>
              <a:t>- мероприятия по изучению состояния земель, планированию и организации рационального использования земель и их охраны, описанию местоположения и (или) установлению на местности границ объектов землеустройства, организации рационального использования гражданами и юридическими лицами земельных участков для осуществления сельскохозяйственного производства, а также по организации территорий, используемых общинами коренных малочисленных народов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38630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549275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2" y="1168400"/>
            <a:ext cx="10934700" cy="54991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b="1" dirty="0" smtClean="0"/>
              <a:t>Объекты </a:t>
            </a:r>
            <a:r>
              <a:rPr lang="ru-RU" b="1" dirty="0"/>
              <a:t>землеустройства </a:t>
            </a:r>
            <a:r>
              <a:rPr lang="ru-RU" dirty="0"/>
              <a:t>- территории субъектов Российской Федерации, территории муниципальных образований, а также части таких территорий;</a:t>
            </a:r>
          </a:p>
          <a:p>
            <a:pPr marL="0" indent="0">
              <a:buNone/>
            </a:pPr>
            <a:r>
              <a:rPr lang="ru-RU" dirty="0"/>
              <a:t>Землеустройство проводится в </a:t>
            </a:r>
            <a:r>
              <a:rPr lang="ru-RU" b="1" dirty="0"/>
              <a:t>обязательном порядке </a:t>
            </a:r>
            <a:r>
              <a:rPr lang="ru-RU" dirty="0"/>
              <a:t>в случаях: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установления или изменения границ объектов землеустройства;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выявления нарушенных земель, а также земель, подверженных водной и ветровой эрозии, селям, подтоплению, </a:t>
            </a:r>
            <a:r>
              <a:rPr lang="ru-RU" dirty="0" smtClean="0"/>
              <a:t>заболачиванию и пр.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проведения </a:t>
            </a:r>
            <a:r>
              <a:rPr lang="ru-RU" dirty="0"/>
              <a:t>мероприятий по восстановлению и консервации земель, рекультивации нарушенных земель, защите земель от эрозии, селей, подтопления, </a:t>
            </a:r>
            <a:r>
              <a:rPr lang="ru-RU" dirty="0" smtClean="0"/>
              <a:t>заболачивания</a:t>
            </a:r>
            <a:r>
              <a:rPr lang="ru-RU" dirty="0"/>
              <a:t> </a:t>
            </a:r>
            <a:r>
              <a:rPr lang="ru-RU" dirty="0" smtClean="0"/>
              <a:t>и пр.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65052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460375"/>
          </a:xfrm>
        </p:spPr>
        <p:txBody>
          <a:bodyPr>
            <a:noAutofit/>
          </a:bodyPr>
          <a:lstStyle/>
          <a:p>
            <a:r>
              <a:rPr lang="ru-RU" b="1" dirty="0"/>
              <a:t>Основания проведения землеустройства</a:t>
            </a:r>
            <a:r>
              <a:rPr lang="ru-RU" dirty="0"/>
              <a:t/>
            </a:r>
            <a:br>
              <a:rPr lang="ru-RU" dirty="0"/>
            </a:b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155704"/>
            <a:ext cx="10515600" cy="5021263"/>
          </a:xfrm>
        </p:spPr>
        <p:txBody>
          <a:bodyPr/>
          <a:lstStyle/>
          <a:p>
            <a:pPr algn="just"/>
            <a:r>
              <a:rPr lang="ru-RU" sz="3600" dirty="0"/>
              <a:t>решения федеральных органов государственной власти, органов государственной власти субъектов Российской Федерации и органов местного самоуправления о проведении землеустройства;</a:t>
            </a:r>
          </a:p>
          <a:p>
            <a:pPr algn="just"/>
            <a:r>
              <a:rPr lang="ru-RU" sz="3600" dirty="0"/>
              <a:t>договоры о проведении землеустройства;</a:t>
            </a:r>
          </a:p>
          <a:p>
            <a:pPr algn="just"/>
            <a:r>
              <a:rPr lang="ru-RU" sz="3600" dirty="0"/>
              <a:t>судебные решения.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227867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549275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181101"/>
            <a:ext cx="10515600" cy="4995863"/>
          </a:xfrm>
        </p:spPr>
        <p:txBody>
          <a:bodyPr>
            <a:normAutofit/>
          </a:bodyPr>
          <a:lstStyle/>
          <a:p>
            <a:pPr indent="0" algn="just">
              <a:buNone/>
            </a:pPr>
            <a:r>
              <a:rPr lang="ru-RU" sz="3200" smtClean="0"/>
              <a:t>Изучение </a:t>
            </a:r>
            <a:r>
              <a:rPr lang="ru-RU" sz="3200" dirty="0"/>
              <a:t>состояния земель проводится в целях получения информации об их количественном и качественном состоянии и включает в себя следующие виды работ: </a:t>
            </a:r>
          </a:p>
          <a:p>
            <a:pPr indent="342900" algn="just"/>
            <a:r>
              <a:rPr lang="ru-RU" sz="3200" dirty="0" smtClean="0"/>
              <a:t>почвенные</a:t>
            </a:r>
            <a:r>
              <a:rPr lang="ru-RU" sz="3200" dirty="0"/>
              <a:t>, геоботанические и другие обследования и изыскания; </a:t>
            </a:r>
          </a:p>
          <a:p>
            <a:pPr indent="342900" algn="just"/>
            <a:r>
              <a:rPr lang="ru-RU" sz="3200" dirty="0"/>
              <a:t>оценка качества земель; </a:t>
            </a:r>
          </a:p>
          <a:p>
            <a:pPr indent="342900" algn="just"/>
            <a:r>
              <a:rPr lang="ru-RU" sz="3200" dirty="0"/>
              <a:t>инвентаризация земель. </a:t>
            </a:r>
          </a:p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8405524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77804"/>
            <a:ext cx="10515600" cy="1219199"/>
          </a:xfrm>
        </p:spPr>
        <p:txBody>
          <a:bodyPr>
            <a:noAutofit/>
          </a:bodyPr>
          <a:lstStyle/>
          <a:p>
            <a:pPr algn="ctr"/>
            <a:r>
              <a:rPr lang="ru-RU" sz="3200" dirty="0"/>
              <a:t>Государственная регистрация прав на недвижимое имущество</a:t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0202" y="1143000"/>
            <a:ext cx="11544300" cy="5575300"/>
          </a:xfrm>
        </p:spPr>
        <p:txBody>
          <a:bodyPr/>
          <a:lstStyle/>
          <a:p>
            <a:pPr algn="just"/>
            <a:r>
              <a:rPr lang="ru-RU" b="1" dirty="0"/>
              <a:t>Государственная регистрация прав на недвижимое имущество </a:t>
            </a:r>
            <a:r>
              <a:rPr lang="ru-RU" dirty="0"/>
              <a:t>- юридический акт признания и подтверждения возникновения, изменения, перехода, прекращения права определенного лица на недвижимое имущество или ограничения такого права и обременения недвижимого </a:t>
            </a:r>
            <a:r>
              <a:rPr lang="ru-RU" dirty="0" smtClean="0"/>
              <a:t>имущества</a:t>
            </a:r>
          </a:p>
          <a:p>
            <a:pPr algn="just"/>
            <a:r>
              <a:rPr lang="ru-RU" dirty="0"/>
              <a:t>Государственная регистрация прав осуществляется посредством внесения в Единый государственный реестр недвижимости записи о праве на недвижимое имущество, сведения о котором внесены в Единый государственный реестр недвижимости.</a:t>
            </a:r>
          </a:p>
          <a:p>
            <a:pPr algn="just"/>
            <a:r>
              <a:rPr lang="ru-RU" dirty="0"/>
              <a:t>Государственная регистрация права в Едином государственном реестре недвижимости является единственным доказательством существования зарегистрированного права.</a:t>
            </a:r>
          </a:p>
          <a:p>
            <a:pPr algn="just"/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68318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676275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219200"/>
            <a:ext cx="10515600" cy="4957763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3200" dirty="0"/>
              <a:t>Государственной регистрации подлежат право собственности и другие вещные права на недвижимое имущество и сделки с ним</a:t>
            </a:r>
          </a:p>
          <a:p>
            <a:pPr algn="just"/>
            <a:r>
              <a:rPr lang="ru-RU" sz="3200" dirty="0"/>
              <a:t>В случаях, установленных федеральным законом, государственной регистрации подлежат возникающие, в том числе на основании договора, либо акта органа государственной власти, либо акта органа местного самоуправления, ограничения прав и обременения недвижимого имущества, в частности сервитут, ипотека, доверительное управление, аренда, наем жилого помещения.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77873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47"/>
            <a:ext cx="12192000" cy="6852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46884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523875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/>
              <a:t>Государственный кадастровый учет недвижимого имущества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002" y="1117600"/>
            <a:ext cx="11493500" cy="5740400"/>
          </a:xfrm>
        </p:spPr>
        <p:txBody>
          <a:bodyPr>
            <a:normAutofit/>
          </a:bodyPr>
          <a:lstStyle/>
          <a:p>
            <a:pPr algn="just"/>
            <a:r>
              <a:rPr lang="ru-RU" dirty="0"/>
              <a:t>Государственный кадастровый учет недвижимого имущества - внесение в Единый государственный реестр недвижимости сведений о земельных участках, зданиях, сооружениях, помещениях, </a:t>
            </a:r>
            <a:r>
              <a:rPr lang="ru-RU" dirty="0" err="1"/>
              <a:t>машино</a:t>
            </a:r>
            <a:r>
              <a:rPr lang="ru-RU" dirty="0"/>
              <a:t>-местах, об объектах незавершенного строительства, о единых недвижимых комплексах, а в случаях, установленных федеральным законом, и об иных объектах, которые прочно связаны с землей, то есть перемещение которых без несоразмерного ущерба их назначению </a:t>
            </a:r>
            <a:r>
              <a:rPr lang="ru-RU" dirty="0" smtClean="0"/>
              <a:t>невозможно, </a:t>
            </a:r>
            <a:r>
              <a:rPr lang="ru-RU" dirty="0"/>
              <a:t>которые подтверждают существование такого объекта недвижимости с характеристиками, позволяющими определить его в качестве индивидуально-определенной вещи, или подтверждают прекращение его существования, а также иных предусмотренных настоящим Федеральным законом сведений об объектах недвижимости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60988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66351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95285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</TotalTime>
  <Words>1587</Words>
  <Application>Microsoft Office PowerPoint</Application>
  <PresentationFormat>Произвольный</PresentationFormat>
  <Paragraphs>111</Paragraphs>
  <Slides>34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34</vt:i4>
      </vt:variant>
    </vt:vector>
  </HeadingPairs>
  <TitlesOfParts>
    <vt:vector size="37" baseType="lpstr">
      <vt:lpstr>Тема Office</vt:lpstr>
      <vt:lpstr>Воздушный поток</vt:lpstr>
      <vt:lpstr>1_Воздушный поток</vt:lpstr>
      <vt:lpstr>Государственная регистрация недвижимости</vt:lpstr>
      <vt:lpstr>Презентация PowerPoint</vt:lpstr>
      <vt:lpstr>Предмет регулирования</vt:lpstr>
      <vt:lpstr>Государственная регистрация прав на недвижимое имущество </vt:lpstr>
      <vt:lpstr>Презентация PowerPoint</vt:lpstr>
      <vt:lpstr>Презентация PowerPoint</vt:lpstr>
      <vt:lpstr>Государственный кадастровый учет недвижимого имущества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 компетенции органа регистрации прав при осуществлении им государственного кадастрового учета и государственной регистрации прав относятся: </vt:lpstr>
      <vt:lpstr>Единый государственный реестр недвижимости состоит из:</vt:lpstr>
      <vt:lpstr>Кадастр недвижимости (ст. 8) </vt:lpstr>
      <vt:lpstr>Реестр прав на недвижимость (ст. 9) </vt:lpstr>
      <vt:lpstr>Основания государственного кадастрового учета и государственной регистрации прав </vt:lpstr>
      <vt:lpstr>Презентация PowerPoint</vt:lpstr>
      <vt:lpstr>Презентация PowerPoint</vt:lpstr>
      <vt:lpstr>Презентация PowerPoint</vt:lpstr>
      <vt:lpstr>Сроки и дата осуществления государственного кадастрового учета и государственной регистрации прав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Землеустройство</vt:lpstr>
      <vt:lpstr>Презентация PowerPoint</vt:lpstr>
      <vt:lpstr>Основания проведения землеустройства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Государственная регистрация недвижимости</dc:title>
  <dc:creator>admin</dc:creator>
  <cp:lastModifiedBy>Admin</cp:lastModifiedBy>
  <cp:revision>19</cp:revision>
  <dcterms:created xsi:type="dcterms:W3CDTF">2018-10-22T10:06:31Z</dcterms:created>
  <dcterms:modified xsi:type="dcterms:W3CDTF">2022-12-01T11:01:21Z</dcterms:modified>
</cp:coreProperties>
</file>